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60" r:id="rId2"/>
    <p:sldId id="263" r:id="rId3"/>
    <p:sldId id="264" r:id="rId4"/>
    <p:sldId id="267" r:id="rId5"/>
    <p:sldId id="268" r:id="rId6"/>
    <p:sldId id="269" r:id="rId7"/>
    <p:sldId id="270" r:id="rId8"/>
    <p:sldId id="271" r:id="rId9"/>
    <p:sldId id="265" r:id="rId10"/>
    <p:sldId id="266" r:id="rId11"/>
    <p:sldId id="272" r:id="rId12"/>
    <p:sldId id="275" r:id="rId13"/>
    <p:sldId id="278" r:id="rId14"/>
    <p:sldId id="279" r:id="rId15"/>
    <p:sldId id="300" r:id="rId16"/>
    <p:sldId id="304" r:id="rId17"/>
    <p:sldId id="273" r:id="rId18"/>
    <p:sldId id="276" r:id="rId19"/>
    <p:sldId id="301" r:id="rId20"/>
    <p:sldId id="280" r:id="rId21"/>
    <p:sldId id="297" r:id="rId22"/>
    <p:sldId id="281" r:id="rId23"/>
    <p:sldId id="282" r:id="rId24"/>
    <p:sldId id="296" r:id="rId25"/>
    <p:sldId id="283" r:id="rId26"/>
    <p:sldId id="284" r:id="rId27"/>
    <p:sldId id="285" r:id="rId28"/>
    <p:sldId id="298" r:id="rId29"/>
    <p:sldId id="286" r:id="rId30"/>
    <p:sldId id="299" r:id="rId31"/>
    <p:sldId id="288" r:id="rId32"/>
    <p:sldId id="287" r:id="rId33"/>
    <p:sldId id="274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302" r:id="rId42"/>
    <p:sldId id="30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E00"/>
    <a:srgbClr val="203864"/>
    <a:srgbClr val="2F5597"/>
    <a:srgbClr val="7030A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42" autoAdjust="0"/>
    <p:restoredTop sz="94660"/>
  </p:normalViewPr>
  <p:slideViewPr>
    <p:cSldViewPr snapToGrid="0">
      <p:cViewPr varScale="1">
        <p:scale>
          <a:sx n="78" d="100"/>
          <a:sy n="78" d="100"/>
        </p:scale>
        <p:origin x="67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B25D0-8706-4937-81F0-82B75FEE356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A3BBB-F4CA-4002-B3E1-DA9921296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60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19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35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82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41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07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89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47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07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92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94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9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408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5312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23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20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22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420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64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918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73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876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69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894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712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777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897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336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640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906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058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094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329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45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110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532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67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35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45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22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72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30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68AD-CC1C-4D6C-8A50-BF686DD26EC3}" type="datetime1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98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78F6-94D2-4E04-8F1A-0BEC8F9509D1}" type="datetime1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5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648B0-6758-4684-A748-3A8517F9396F}" type="datetime1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52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474E7-EB26-4C4C-BC3B-E4DD3771C0F5}" type="datetime1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40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6C61A-9588-4E9F-AC60-448D5BDA81AB}" type="datetime1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7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43C7-C503-494C-B17F-03E2C04C5BFB}" type="datetime1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54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6ADB-5414-4C3F-82E2-3F85A2A5850F}" type="datetime1">
              <a:rPr lang="en-US" smtClean="0"/>
              <a:t>9/2/2021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77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9F831-88DB-46C1-AAE0-4C958A57BF2D}" type="datetime1">
              <a:rPr lang="en-US" smtClean="0"/>
              <a:t>9/2/2021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14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2EB5A-8CBB-4CCC-807D-5394569BD142}" type="datetime1">
              <a:rPr lang="en-US" smtClean="0"/>
              <a:t>9/2/2021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70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A875D-E3F3-48CA-8954-DB15ABEC548F}" type="datetime1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01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F122-B1B1-446B-93AF-BBA9A70B8197}" type="datetime1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71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DB431-37AE-4B92-B788-F7CC8CEE1963}" type="datetime1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7C1E0-9AF0-40A4-A072-18BB15D9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66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41" b="15768"/>
          <a:stretch/>
        </p:blipFill>
        <p:spPr>
          <a:xfrm>
            <a:off x="-2244343" y="0"/>
            <a:ext cx="14440873" cy="8318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70900" y="2686775"/>
            <a:ext cx="32370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4000" b="1" dirty="0" smtClean="0">
                <a:solidFill>
                  <a:srgbClr val="00206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การวิเคราะห์ข้อมูลเบื้องต้น</a:t>
            </a:r>
          </a:p>
          <a:p>
            <a:pPr algn="r"/>
            <a:r>
              <a:rPr lang="th-TH" sz="2800" dirty="0" smtClean="0">
                <a:solidFill>
                  <a:srgbClr val="00206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3 ก.ย. 64</a:t>
            </a:r>
            <a:endParaRPr lang="en-US" sz="2800" dirty="0">
              <a:solidFill>
                <a:srgbClr val="002060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th-TH" sz="3200" b="1" dirty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ขั้นตอนวิเคราะห์</a:t>
            </a: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ข้อมูล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404360" y="1143000"/>
            <a:ext cx="5029200" cy="51358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573518" y="3337401"/>
            <a:ext cx="1404594" cy="853509"/>
          </a:xfrm>
          <a:prstGeom prst="roundRect">
            <a:avLst/>
          </a:prstGeom>
          <a:solidFill>
            <a:schemeClr val="accent4"/>
          </a:solid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จัดรูปแบบ</a:t>
            </a:r>
          </a:p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Tidy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6627" y="3337402"/>
            <a:ext cx="1404594" cy="853509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นำเข้า</a:t>
            </a:r>
          </a:p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Import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68393" y="3337402"/>
            <a:ext cx="1404594" cy="853509"/>
          </a:xfrm>
          <a:prstGeom prst="roundRect">
            <a:avLst/>
          </a:prstGeom>
          <a:solidFill>
            <a:schemeClr val="accent4"/>
          </a:solid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แปลง</a:t>
            </a:r>
          </a:p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Transform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674176" y="2170051"/>
            <a:ext cx="1404594" cy="853509"/>
          </a:xfrm>
          <a:prstGeom prst="roundRect">
            <a:avLst/>
          </a:prstGeom>
          <a:solidFill>
            <a:schemeClr val="accent4"/>
          </a:solid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ทำกราฟ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Visualize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98383" y="4265352"/>
            <a:ext cx="1404594" cy="85350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วิเคราะห์</a:t>
            </a:r>
          </a:p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Model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247525" y="3284185"/>
            <a:ext cx="1719174" cy="85350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นำเสนอ</a:t>
            </a:r>
          </a:p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Communicate</a:t>
            </a:r>
          </a:p>
        </p:txBody>
      </p:sp>
      <p:cxnSp>
        <p:nvCxnSpPr>
          <p:cNvPr id="11" name="Straight Arrow Connector 10"/>
          <p:cNvCxnSpPr>
            <a:stCxn id="6" idx="3"/>
            <a:endCxn id="5" idx="1"/>
          </p:cNvCxnSpPr>
          <p:nvPr/>
        </p:nvCxnSpPr>
        <p:spPr>
          <a:xfrm flipV="1">
            <a:off x="1871221" y="3764156"/>
            <a:ext cx="702297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7" idx="1"/>
          </p:cNvCxnSpPr>
          <p:nvPr/>
        </p:nvCxnSpPr>
        <p:spPr>
          <a:xfrm>
            <a:off x="3978112" y="3764156"/>
            <a:ext cx="790281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3"/>
            <a:endCxn id="10" idx="1"/>
          </p:cNvCxnSpPr>
          <p:nvPr/>
        </p:nvCxnSpPr>
        <p:spPr>
          <a:xfrm>
            <a:off x="9433560" y="3710940"/>
            <a:ext cx="813965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7" idx="0"/>
            <a:endCxn id="8" idx="1"/>
          </p:cNvCxnSpPr>
          <p:nvPr/>
        </p:nvCxnSpPr>
        <p:spPr>
          <a:xfrm rot="5400000" flipH="1" flipV="1">
            <a:off x="5702135" y="2365361"/>
            <a:ext cx="740596" cy="1203486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9" idx="0"/>
          </p:cNvCxnSpPr>
          <p:nvPr/>
        </p:nvCxnSpPr>
        <p:spPr>
          <a:xfrm rot="16200000" flipH="1">
            <a:off x="6967681" y="3432353"/>
            <a:ext cx="1241792" cy="42420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9" idx="1"/>
            <a:endCxn id="7" idx="2"/>
          </p:cNvCxnSpPr>
          <p:nvPr/>
        </p:nvCxnSpPr>
        <p:spPr>
          <a:xfrm rot="10800000">
            <a:off x="5470691" y="4190911"/>
            <a:ext cx="1627693" cy="501196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768393" y="5628626"/>
            <a:ext cx="3817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 smtClean="0">
                <a:solidFill>
                  <a:srgbClr val="FF000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ทำความ</a:t>
            </a:r>
            <a:r>
              <a:rPr lang="th-TH" sz="2400" dirty="0" smtClean="0">
                <a:solidFill>
                  <a:srgbClr val="FF000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เข้าใจข้อมูล </a:t>
            </a:r>
            <a:r>
              <a:rPr lang="en-US" sz="2400" dirty="0" smtClean="0">
                <a:solidFill>
                  <a:srgbClr val="FF000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Explore</a:t>
            </a:r>
            <a:endParaRPr lang="en-US" sz="2400" dirty="0">
              <a:solidFill>
                <a:srgbClr val="FF0000"/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946" y="137538"/>
            <a:ext cx="1939503" cy="290634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5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320800" y="3695700"/>
            <a:ext cx="100076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-12700" y="2472288"/>
            <a:ext cx="12192000" cy="122341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th-TH" sz="6000" b="1" dirty="0">
                <a:solidFill>
                  <a:schemeClr val="accent4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2</a:t>
            </a: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 โปรแกรม </a:t>
            </a: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R</a:t>
            </a:r>
            <a:endParaRPr lang="en-US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8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โปรแกรม </a:t>
            </a:r>
            <a:r>
              <a:rPr lang="en-US" sz="3200" b="1" dirty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R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500" y="1003300"/>
            <a:ext cx="11099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R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เป็นโปรแกรม/ภาษาคอมพิวเตอร์ สำหรับการวิเคราะห์ทางสถิติ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นอกจากนี้ยังนิยมใช้ใน</a:t>
            </a: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การจัดการข้อมูล 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Data Wrangling)</a:t>
            </a:r>
            <a:endParaRPr lang="th-TH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แสดงผลข้อมูลด้วยภาพ 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Data Visualization)</a:t>
            </a:r>
            <a:endParaRPr lang="th-TH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วิทยาการข้อมูล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(Data Science) </a:t>
            </a:r>
            <a:endParaRPr lang="th-TH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การเรียนรู้ของเครื่อง 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Machine Learning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)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R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open-source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หมายความว่า เราสามารถใช้ได้ ฟรี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R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ได้รับการพัฒนาอย่างต่อเนื่องจากโปรแกรมเมอร์ทั่วโลก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701" y="1067928"/>
            <a:ext cx="1150045" cy="89125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5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การใช้โปรแกรม </a:t>
            </a: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R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500" y="865648"/>
            <a:ext cx="11023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ใช้ใน</a:t>
            </a:r>
            <a:r>
              <a:rPr lang="th-TH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เครื่องคอมพิวเตอร์ส่วนตัว</a:t>
            </a: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th-TH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ติดตั้ง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R </a:t>
            </a:r>
            <a:endParaRPr lang="th-TH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th-TH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ติดตั้งโปรแกรมช่วยในการเขียน</a:t>
            </a:r>
            <a:r>
              <a:rPr lang="th-TH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โปรแกรม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(IDE) </a:t>
            </a:r>
            <a:r>
              <a:rPr lang="th-TH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เช่น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Rstudio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,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Rcommander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,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Jupyter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,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VScode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เป็นต้น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ใช้บริการ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Cloud</a:t>
            </a:r>
            <a:endParaRPr lang="th-TH" sz="2800" dirty="0">
              <a:solidFill>
                <a:schemeClr val="tx1">
                  <a:lumMod val="85000"/>
                  <a:lumOff val="1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Google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Colab</a:t>
            </a:r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Kaggle</a:t>
            </a:r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lvl="1">
              <a:lnSpc>
                <a:spcPct val="150000"/>
              </a:lnSpc>
            </a:pPr>
            <a:r>
              <a:rPr lang="th-TH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ใน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workshop </a:t>
            </a:r>
            <a:r>
              <a:rPr lang="th-TH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นี้จะใช้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Google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Colab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5981595"/>
            <a:ext cx="1102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ดูวิธีการติดตั้ง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R </a:t>
            </a:r>
            <a:r>
              <a:rPr lang="th-TH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และ </a:t>
            </a:r>
            <a:r>
              <a:rPr lang="en-US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Rstudio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ในเครื่องคอมพิวเตอร์ส่วนตัวได้</a:t>
            </a:r>
            <a:r>
              <a:rPr lang="th-TH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ที่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: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https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://www.youtube.com/watch?v=UaEtZ5XzVeE&amp;list=PLoTScYm9O0GGSiUGzdWbjxIkZqEO-O6qZ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0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การใช้โปรแกรม </a:t>
            </a: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R </a:t>
            </a: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ด้วย </a:t>
            </a: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Google </a:t>
            </a:r>
            <a:r>
              <a:rPr lang="en-US" sz="3200" b="1" dirty="0" err="1" smtClean="0">
                <a:solidFill>
                  <a:schemeClr val="accent4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Colab</a:t>
            </a:r>
            <a:endParaRPr lang="th-TH" sz="3200" b="1" dirty="0">
              <a:solidFill>
                <a:schemeClr val="accent4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500" y="865648"/>
            <a:ext cx="11023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สร้างบัญชี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Gmail </a:t>
            </a:r>
            <a:r>
              <a:rPr lang="th-TH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และ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login </a:t>
            </a:r>
            <a:r>
              <a:rPr lang="th-TH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เข้าใช้บริการ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ไปที่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url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  </a:t>
            </a:r>
            <a:r>
              <a:rPr lang="en-US" sz="2800" dirty="0" smtClean="0">
                <a:solidFill>
                  <a:schemeClr val="accent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https://colab.to/r</a:t>
            </a:r>
            <a:endParaRPr lang="en-US" sz="2400" dirty="0" smtClean="0">
              <a:solidFill>
                <a:schemeClr val="accent1"/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7" y="2522316"/>
            <a:ext cx="11688806" cy="375337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2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เปิดไฟล์ </a:t>
            </a: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Notebook</a:t>
            </a:r>
            <a:endParaRPr lang="th-TH" sz="3200" b="1" dirty="0">
              <a:solidFill>
                <a:schemeClr val="accent4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500" y="865648"/>
            <a:ext cx="11023600" cy="66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ไป</a:t>
            </a:r>
            <a:r>
              <a:rPr lang="th-TH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ที่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url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  </a:t>
            </a:r>
            <a:r>
              <a:rPr lang="en-US" sz="2800" dirty="0" smtClean="0">
                <a:solidFill>
                  <a:schemeClr val="accent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https://colab.to/r</a:t>
            </a:r>
            <a:endParaRPr lang="en-US" sz="2400" dirty="0" smtClean="0">
              <a:solidFill>
                <a:schemeClr val="accent1"/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77" y="1652278"/>
            <a:ext cx="3554578" cy="50691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195" y="1991227"/>
            <a:ext cx="6903605" cy="47302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0315" y="1877438"/>
            <a:ext cx="389106" cy="330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60315" y="2943926"/>
            <a:ext cx="2752928" cy="330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861897" y="2062265"/>
            <a:ext cx="1118681" cy="369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695233" y="2574278"/>
            <a:ext cx="1413754" cy="369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42546" y="2924472"/>
            <a:ext cx="2840748" cy="369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75625" y="4042542"/>
            <a:ext cx="6433361" cy="471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98882" y="2113436"/>
            <a:ext cx="13853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1. </a:t>
            </a:r>
            <a:r>
              <a:rPr lang="th-TH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คลิกที่ </a:t>
            </a:r>
            <a:r>
              <a:rPr lang="en-US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File</a:t>
            </a:r>
            <a:endParaRPr lang="en-US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23447" y="3326391"/>
            <a:ext cx="178766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Bai Jamjuree" panose="00000500000000000000" pitchFamily="2" charset="-34"/>
                <a:cs typeface="Bai Jamjuree" panose="00000500000000000000" pitchFamily="2" charset="-34"/>
              </a:rPr>
              <a:t>2</a:t>
            </a:r>
            <a:r>
              <a:rPr lang="en-US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. </a:t>
            </a:r>
            <a:r>
              <a:rPr lang="th-TH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คลิกที่ </a:t>
            </a:r>
            <a:endParaRPr lang="en-US" dirty="0" smtClean="0"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r>
              <a:rPr lang="en-US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Open notebook</a:t>
            </a:r>
            <a:endParaRPr lang="en-US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01398" y="1528906"/>
            <a:ext cx="178766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3. </a:t>
            </a:r>
            <a:r>
              <a:rPr lang="th-TH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คลิกที่</a:t>
            </a:r>
            <a:r>
              <a:rPr lang="en-US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en-US" dirty="0" err="1" smtClean="0">
                <a:latin typeface="Bai Jamjuree" panose="00000500000000000000" pitchFamily="2" charset="-34"/>
                <a:cs typeface="Bai Jamjuree" panose="00000500000000000000" pitchFamily="2" charset="-34"/>
              </a:rPr>
              <a:t>GitHub</a:t>
            </a:r>
            <a:endParaRPr lang="en-US" dirty="0" smtClean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73958" y="3068015"/>
            <a:ext cx="204254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Bai Jamjuree" panose="00000500000000000000" pitchFamily="2" charset="-34"/>
                <a:cs typeface="Bai Jamjuree" panose="00000500000000000000" pitchFamily="2" charset="-34"/>
              </a:rPr>
              <a:t>4</a:t>
            </a:r>
            <a:r>
              <a:rPr lang="en-US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. </a:t>
            </a:r>
            <a:r>
              <a:rPr lang="th-TH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เอา </a:t>
            </a:r>
            <a:r>
              <a:rPr lang="en-US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Include</a:t>
            </a:r>
          </a:p>
          <a:p>
            <a:r>
              <a:rPr lang="en-US" dirty="0">
                <a:latin typeface="Bai Jamjuree" panose="00000500000000000000" pitchFamily="2" charset="-34"/>
                <a:cs typeface="Bai Jamjuree" panose="00000500000000000000" pitchFamily="2" charset="-34"/>
              </a:rPr>
              <a:t>p</a:t>
            </a:r>
            <a:r>
              <a:rPr lang="en-US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rivate repos </a:t>
            </a:r>
            <a:r>
              <a:rPr lang="th-TH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ออก</a:t>
            </a:r>
            <a:endParaRPr lang="en-US" dirty="0" smtClean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51392" y="2698683"/>
            <a:ext cx="9012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5. </a:t>
            </a:r>
            <a:r>
              <a:rPr lang="th-TH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พิมพ์</a:t>
            </a:r>
            <a:endParaRPr lang="en-US" dirty="0" smtClean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98357" y="4093422"/>
            <a:ext cx="14542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Bai Jamjuree" panose="00000500000000000000" pitchFamily="2" charset="-34"/>
                <a:cs typeface="Bai Jamjuree" panose="00000500000000000000" pitchFamily="2" charset="-34"/>
              </a:rPr>
              <a:t>6</a:t>
            </a:r>
            <a:r>
              <a:rPr lang="en-US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. </a:t>
            </a:r>
            <a:r>
              <a:rPr lang="th-TH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เลือกไฟล์นี้</a:t>
            </a:r>
            <a:endParaRPr lang="en-US" dirty="0" smtClean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44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20" y="1110963"/>
            <a:ext cx="11441093" cy="43754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73248" y="926297"/>
            <a:ext cx="25410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th-TH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7</a:t>
            </a:r>
            <a:r>
              <a:rPr lang="en-US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. </a:t>
            </a:r>
            <a:r>
              <a:rPr lang="th-TH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ไฟล์ </a:t>
            </a:r>
            <a:r>
              <a:rPr lang="en-US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notebook </a:t>
            </a:r>
            <a:r>
              <a:rPr lang="th-TH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เปิดขึ้น</a:t>
            </a:r>
            <a:endParaRPr lang="en-US" dirty="0" smtClean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เปิดไฟล์ </a:t>
            </a: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Notebook</a:t>
            </a:r>
            <a:endParaRPr lang="th-TH" sz="3200" b="1" dirty="0">
              <a:solidFill>
                <a:schemeClr val="accent4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56427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320800" y="3695700"/>
            <a:ext cx="100076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12700" y="2472288"/>
            <a:ext cx="12192000" cy="122341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6000" b="1" dirty="0" smtClean="0">
                <a:solidFill>
                  <a:schemeClr val="accent4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3</a:t>
            </a: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 การจัดการข้อมูล</a:t>
            </a:r>
            <a:endParaRPr lang="en-US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5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Tidy data </a:t>
            </a: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คือ </a:t>
            </a: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อะไร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500" y="3194957"/>
            <a:ext cx="64207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แต่ละ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Column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คือ ตัวแปร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(variable)</a:t>
            </a:r>
            <a:endParaRPr lang="th-TH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แต่ละ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Row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คือ ตัวอย่าง (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observation)</a:t>
            </a:r>
            <a:endParaRPr lang="th-TH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แต่ละ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Cell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คือ ค่าที่วัดได้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06585" y="1224263"/>
            <a:ext cx="7647215" cy="1309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คือ ข้อมูลที่อยู่ในรูปแบบ/โครงสร้างที่พร้อมใช้</a:t>
            </a:r>
            <a:b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</a:b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ในการวิเคราะห์ข้อมูล</a:t>
            </a:r>
          </a:p>
        </p:txBody>
      </p:sp>
      <p:sp>
        <p:nvSpPr>
          <p:cNvPr id="3" name="Rectangle 2"/>
          <p:cNvSpPr/>
          <p:nvPr/>
        </p:nvSpPr>
        <p:spPr>
          <a:xfrm>
            <a:off x="444500" y="1238427"/>
            <a:ext cx="36102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Tidy Data </a:t>
            </a:r>
            <a:endParaRPr lang="en-US" sz="5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762" y="2919257"/>
            <a:ext cx="4822637" cy="367726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0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7325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Package </a:t>
            </a:r>
            <a:r>
              <a:rPr lang="en-US" sz="3200" b="1" dirty="0" err="1" smtClean="0">
                <a:solidFill>
                  <a:srgbClr val="FABE0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tidyverse</a:t>
            </a:r>
            <a:endParaRPr lang="th-TH" sz="3200" b="1" dirty="0">
              <a:solidFill>
                <a:srgbClr val="FABE00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9668" y="2062157"/>
            <a:ext cx="65184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Tx/>
              <a:buAutoNum type="arabicPeriod"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readr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สำหรับนำเข้าไฟล์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csv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400" b="1" dirty="0" err="1" smtClean="0">
                <a:solidFill>
                  <a:srgbClr val="00B0F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dplyr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สำหรับแปลงข้อมูล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400" b="1" dirty="0" err="1" smtClean="0">
                <a:solidFill>
                  <a:srgbClr val="00B0F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tidyr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สำหรับการจัดรูปข้อมูล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stringr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สำหรับการจัดการข้อความ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400" b="1" dirty="0" smtClean="0">
                <a:solidFill>
                  <a:srgbClr val="00B0F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ggplot2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สำหรับการทำ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data visualization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899" y="821347"/>
            <a:ext cx="11292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tidyverse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package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ที่รวม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package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ต่างๆ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ที่ใช้ในการจัดการข้อมูลโดยใช้แนวคิด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Tidy data</a:t>
            </a: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เช่น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19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899" y="5418946"/>
            <a:ext cx="3857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install.packages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“</a:t>
            </a:r>
            <a:r>
              <a:rPr lang="en-US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tidyverse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th-TH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library(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tidyverse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899" y="4864948"/>
            <a:ext cx="24272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0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การ</a:t>
            </a:r>
            <a:r>
              <a:rPr lang="th-TH" sz="20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ติดตั้ง</a:t>
            </a:r>
            <a:r>
              <a:rPr lang="th-TH" sz="20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และเรียกใช้</a:t>
            </a:r>
            <a:endParaRPr lang="en-US" sz="20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507" y="1781666"/>
            <a:ext cx="5178692" cy="440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8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เนื้อหา</a:t>
            </a:r>
            <a:endParaRPr lang="en-US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4414" y="1104900"/>
            <a:ext cx="3148619" cy="341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th-TH" sz="28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เกริ่นนำ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th-TH" sz="28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โปรแกรม </a:t>
            </a:r>
            <a:r>
              <a:rPr lang="en-US" sz="28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R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th-TH" sz="28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การจัดการข้อมูล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th-TH" sz="28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การทำกราฟ</a:t>
            </a:r>
            <a:endParaRPr lang="en-US" sz="28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Package </a:t>
            </a:r>
            <a:r>
              <a:rPr lang="en-US" sz="3200" b="1" dirty="0" err="1">
                <a:solidFill>
                  <a:srgbClr val="FABE0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g</a:t>
            </a:r>
            <a:r>
              <a:rPr lang="en-US" sz="3200" b="1" dirty="0" err="1" smtClean="0">
                <a:solidFill>
                  <a:srgbClr val="FABE0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apminder</a:t>
            </a:r>
            <a:endParaRPr lang="th-TH" sz="3200" b="1" dirty="0">
              <a:solidFill>
                <a:srgbClr val="FABE00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9668" y="2062157"/>
            <a:ext cx="6096000" cy="38410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ตาราง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gapminder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มีตัว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แปร 6 ตัว ดังนี้</a:t>
            </a:r>
            <a:endParaRPr lang="th-TH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400" b="1" dirty="0" smtClean="0">
                <a:solidFill>
                  <a:srgbClr val="00206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country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คือ ชื่อประเทศ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400" b="1" dirty="0" smtClean="0">
                <a:solidFill>
                  <a:srgbClr val="00206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continent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คือ ทวีป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400" b="1" dirty="0" smtClean="0">
                <a:solidFill>
                  <a:srgbClr val="00206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year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คือ ปี ค.ศ.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400" b="1" dirty="0" err="1" smtClean="0">
                <a:solidFill>
                  <a:srgbClr val="00206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lifeExp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คือ อายุคาดเฉลี่ย (ปี)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400" b="1" dirty="0" smtClean="0">
                <a:solidFill>
                  <a:srgbClr val="00206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pop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คือ จำนวนประชากร (คน)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400" b="1" dirty="0" err="1" smtClean="0">
                <a:solidFill>
                  <a:srgbClr val="00206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gdpPercap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คือ รายได้เฉลี่ยต่อประชากรต่อปี 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US dollars)</a:t>
            </a:r>
            <a:endParaRPr lang="th-TH" sz="2400" dirty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899" y="821347"/>
            <a:ext cx="11292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g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apminder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package </a:t>
            </a:r>
            <a:r>
              <a:rPr lang="th-TH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ที่มีข้อมูล</a:t>
            </a:r>
            <a:r>
              <a:rPr lang="th-TH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ที่</a:t>
            </a:r>
            <a:r>
              <a:rPr lang="th-TH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Hans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Rosling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ใช้</a:t>
            </a:r>
            <a:r>
              <a:rPr lang="th-TH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ในการนำเสนอ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Teds Talk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มี</a:t>
            </a:r>
            <a:r>
              <a:rPr lang="th-TH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ข้อมูล</a:t>
            </a:r>
            <a:r>
              <a:rPr lang="th-TH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หลาย</a:t>
            </a:r>
            <a:r>
              <a:rPr lang="th-T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ตาราง แต่จะขอ</a:t>
            </a:r>
            <a:r>
              <a:rPr lang="th-TH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ใช้เพียง </a:t>
            </a:r>
            <a:r>
              <a:rPr lang="th-T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2 ตาราง ได้แก่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gapminder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และ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country_codes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732" y="2292155"/>
            <a:ext cx="4139068" cy="420553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38936" y="6045650"/>
            <a:ext cx="3857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install.packages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gapminder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th-TH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library(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gapminder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9668" y="5943691"/>
            <a:ext cx="19996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0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ติดตั้งและเรียกใช้</a:t>
            </a:r>
            <a:endParaRPr lang="en-US" sz="20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9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Package </a:t>
            </a:r>
            <a:r>
              <a:rPr lang="en-US" sz="3200" b="1" dirty="0" err="1">
                <a:solidFill>
                  <a:srgbClr val="FABE0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gapminder</a:t>
            </a:r>
            <a:endParaRPr lang="th-TH" sz="3200" b="1" dirty="0">
              <a:solidFill>
                <a:srgbClr val="FABE00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4499" y="1154129"/>
            <a:ext cx="6096000" cy="24191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ตาราง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country_codes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มีตัว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แปร 3 ตัว ดังนี้</a:t>
            </a:r>
            <a:endParaRPr lang="th-TH" sz="2400" dirty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400" b="1" dirty="0">
                <a:solidFill>
                  <a:srgbClr val="00206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</a:t>
            </a:r>
            <a:r>
              <a:rPr lang="en-US" sz="2400" b="1" dirty="0" smtClean="0">
                <a:solidFill>
                  <a:srgbClr val="00206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ountry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คือ ชื่อประเทศ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400" b="1" dirty="0" err="1" smtClean="0">
                <a:solidFill>
                  <a:srgbClr val="00206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iso_alpha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คือ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รหัสประเทศรูปแบบตัวอักษร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3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ตัว ของ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ISO</a:t>
            </a:r>
            <a:endParaRPr lang="th-TH" sz="2400" dirty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400" b="1" dirty="0" err="1" smtClean="0">
                <a:solidFill>
                  <a:srgbClr val="00206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i</a:t>
            </a:r>
            <a:r>
              <a:rPr lang="en-US" sz="2400" b="1" dirty="0" err="1" smtClean="0">
                <a:solidFill>
                  <a:srgbClr val="00206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so_num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คือ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รหัสประเทศรูปแบบตัวเลข</a:t>
            </a:r>
            <a:endParaRPr lang="th-TH" sz="2400" dirty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5010"/>
          <a:stretch/>
        </p:blipFill>
        <p:spPr>
          <a:xfrm>
            <a:off x="6834432" y="1228512"/>
            <a:ext cx="3987539" cy="53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1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filter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930980"/>
            <a:ext cx="565150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เป็นการเลือกข้อมูลตามเงื่อนไขที่กำหนด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th-TH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ตัวอย่าง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: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เลือกข้อมูลเฉพาะของประเทศไทยเท่านั้น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Syntax: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data %&gt;%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  filter(</a:t>
            </a:r>
            <a:r>
              <a:rPr lang="en-US" sz="2000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Logical Expression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60790"/>
            <a:ext cx="5658640" cy="548716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798" y="4782668"/>
            <a:ext cx="565150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%&gt;%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หรือ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pipe </a:t>
            </a:r>
            <a:r>
              <a:rPr lang="th-TH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เป็นเครื่องมือที่ช่วยในการเขียนโปรแกรมให้อ่านง่ายขึ้น โดยมีความหมายว่า ให้นำ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object </a:t>
            </a:r>
            <a:r>
              <a:rPr lang="th-TH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ที่อยู่ด้านซ้ายมาใส่เป็น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argument </a:t>
            </a:r>
            <a:r>
              <a:rPr lang="th-TH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แรก ของ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function </a:t>
            </a:r>
            <a:r>
              <a:rPr lang="th-TH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ที่อยู่ด้านขวา</a:t>
            </a:r>
            <a:endParaRPr 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data %&gt;%</a:t>
            </a:r>
            <a:r>
              <a:rPr lang="th-TH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filter(</a:t>
            </a:r>
            <a:r>
              <a:rPr lang="en-US" sz="1400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Logical </a:t>
            </a:r>
            <a:r>
              <a:rPr lang="en-US" sz="1400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Expression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)</a:t>
            </a:r>
            <a:r>
              <a:rPr lang="th-TH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หรือ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filter(data,</a:t>
            </a:r>
            <a:r>
              <a:rPr lang="en-US" sz="1400" dirty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Logical </a:t>
            </a:r>
            <a:r>
              <a:rPr lang="en-US" sz="1400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Expression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)</a:t>
            </a:r>
            <a:endParaRPr lang="th-TH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Bai Jamjuree" panose="00000500000000000000" pitchFamily="2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1852" y="3580619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function</a:t>
            </a:r>
            <a:endParaRPr lang="en-US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>
            <a:off x="1932496" y="3765285"/>
            <a:ext cx="839356" cy="269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13175" y="2899841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Bai Jamjuree" panose="00000500000000000000" pitchFamily="2" charset="-34"/>
                <a:cs typeface="Bai Jamjuree" panose="00000500000000000000" pitchFamily="2" charset="-34"/>
              </a:rPr>
              <a:t>data.frame</a:t>
            </a:r>
            <a:r>
              <a:rPr lang="en-US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 object</a:t>
            </a:r>
            <a:endParaRPr lang="en-US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>
            <a:off x="1255337" y="3084507"/>
            <a:ext cx="857838" cy="496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72998" y="3864991"/>
            <a:ext cx="923827" cy="989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05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arrange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942591"/>
            <a:ext cx="5611008" cy="5506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799" y="930980"/>
            <a:ext cx="56515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เป็นการเรียงลำดับของข้อมูล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endParaRPr lang="th-TH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th-TH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ตัวอย่าง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เรียงลำดับข้อมูลด้วย</a:t>
            </a:r>
            <a:r>
              <a:rPr lang="th-TH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ทวีป</a:t>
            </a:r>
            <a:r>
              <a:rPr lang="th-TH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จาก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A - Z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Syntax: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data %&gt;%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  arrange(</a:t>
            </a:r>
            <a:r>
              <a:rPr lang="en-US" sz="2000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column1, column2, ...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3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arrange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930980"/>
            <a:ext cx="56515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หากต้องการเรียงจากมากไปน้อย ให้ใส่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desc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ที่หน้าตัวแปรที่ต้องการ</a:t>
            </a:r>
          </a:p>
          <a:p>
            <a:pPr>
              <a:lnSpc>
                <a:spcPct val="150000"/>
              </a:lnSpc>
            </a:pPr>
            <a:endParaRPr lang="th-TH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th-TH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ตัวอย่าง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เรียงลำดับประเทศและปี โดยให้ปีล่าสุดขึ้นก่อน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Syntax: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data %&gt;%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  arrange(</a:t>
            </a:r>
            <a:r>
              <a:rPr lang="en-US" sz="2000" dirty="0" err="1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desc</a:t>
            </a:r>
            <a:r>
              <a:rPr lang="en-US" sz="2000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column1</a:t>
            </a:r>
            <a:r>
              <a:rPr lang="en-US" sz="2000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), ...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788" y="930980"/>
            <a:ext cx="5450370" cy="556783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2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select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066" y="998154"/>
            <a:ext cx="3353268" cy="54966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799" y="930980"/>
            <a:ext cx="56515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เป็นการเลือกบางตัวแปร/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column</a:t>
            </a:r>
            <a:endParaRPr lang="th-TH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endParaRPr lang="th-TH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th-TH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ตัวอย่าง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เลือกเฉพาะตัวแปรประเทศ ปี และ จำนวนประชากร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Syntax: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data %&gt;%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  select(</a:t>
            </a:r>
            <a:r>
              <a:rPr lang="en-US" sz="2000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column1, column2, ...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)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Bai Jamjuree" panose="00000500000000000000" pitchFamily="2" charset="-3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8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mutate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037" y="880664"/>
            <a:ext cx="6087325" cy="57062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799" y="930980"/>
            <a:ext cx="56515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เป็นการสร้างตัวแปรใหม่</a:t>
            </a:r>
          </a:p>
          <a:p>
            <a:pPr>
              <a:lnSpc>
                <a:spcPct val="150000"/>
              </a:lnSpc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th-TH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ตัวอย่าง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การแปลงหน่วยประชากรจาก คน เป็น ล้านคน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endParaRPr lang="th-TH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Syntax: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data %&gt;%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  mutate(</a:t>
            </a:r>
            <a:r>
              <a:rPr lang="en-US" sz="2000" dirty="0" err="1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column_name</a:t>
            </a:r>
            <a:r>
              <a:rPr lang="en-US" sz="2000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= expression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3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summarize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799" y="930980"/>
            <a:ext cx="622300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เป็นการสรุปข้อมูล เช่น ค่าเฉลี่ย ผลรวม เป็นต้น มักจะใช้ในการหาค่าสรุปของกลุ่ม/ประเภทที่สนใจ</a:t>
            </a:r>
          </a:p>
          <a:p>
            <a:pPr>
              <a:lnSpc>
                <a:spcPct val="150000"/>
              </a:lnSpc>
            </a:pPr>
            <a:endParaRPr lang="th-TH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th-TH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ตัวอย่าง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th-TH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การหาจำนวนประชากรรวมของแต่ละทวีปในแต่ละปี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Syntax: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data %&gt;%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group_by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(</a:t>
            </a:r>
            <a:r>
              <a:rPr lang="en-US" sz="2000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column1, ...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)</a:t>
            </a:r>
            <a:r>
              <a:rPr lang="th-TH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%&gt;%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summarize(</a:t>
            </a:r>
            <a:r>
              <a:rPr lang="en-US" sz="2000" dirty="0" err="1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column_name</a:t>
            </a:r>
            <a:r>
              <a:rPr lang="en-US" sz="2000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= expression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)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Bai Jamjuree" panose="00000500000000000000" pitchFamily="2" charset="-3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520" y="930980"/>
            <a:ext cx="3859414" cy="566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0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joins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314" y="983875"/>
            <a:ext cx="558618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Bai Jamjuree" panose="00000500000000000000" pitchFamily="2" charset="-34"/>
                <a:cs typeface="Bai Jamjuree" panose="00000500000000000000" pitchFamily="2" charset="-34"/>
              </a:rPr>
              <a:t>เป็นการเอา</a:t>
            </a:r>
            <a:r>
              <a:rPr lang="en-US" dirty="0">
                <a:latin typeface="Bai Jamjuree" panose="00000500000000000000" pitchFamily="2" charset="-34"/>
                <a:cs typeface="Bai Jamjuree" panose="00000500000000000000" pitchFamily="2" charset="-34"/>
              </a:rPr>
              <a:t> 2 </a:t>
            </a:r>
            <a:r>
              <a:rPr lang="en-US" dirty="0" err="1">
                <a:latin typeface="Bai Jamjuree" panose="00000500000000000000" pitchFamily="2" charset="-34"/>
                <a:cs typeface="Bai Jamjuree" panose="00000500000000000000" pitchFamily="2" charset="-34"/>
              </a:rPr>
              <a:t>ตาราง</a:t>
            </a:r>
            <a:r>
              <a:rPr lang="en-US" dirty="0"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en-US" dirty="0" err="1">
                <a:latin typeface="Bai Jamjuree" panose="00000500000000000000" pitchFamily="2" charset="-34"/>
                <a:cs typeface="Bai Jamjuree" panose="00000500000000000000" pitchFamily="2" charset="-34"/>
              </a:rPr>
              <a:t>มาเชื่อมกัน</a:t>
            </a:r>
            <a:r>
              <a:rPr lang="en-US" dirty="0"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en-US" dirty="0" err="1">
                <a:latin typeface="Bai Jamjuree" panose="00000500000000000000" pitchFamily="2" charset="-34"/>
                <a:cs typeface="Bai Jamjuree" panose="00000500000000000000" pitchFamily="2" charset="-34"/>
              </a:rPr>
              <a:t>โดยมี</a:t>
            </a:r>
            <a:r>
              <a:rPr lang="en-US" dirty="0">
                <a:latin typeface="Bai Jamjuree" panose="00000500000000000000" pitchFamily="2" charset="-34"/>
                <a:cs typeface="Bai Jamjuree" panose="00000500000000000000" pitchFamily="2" charset="-34"/>
              </a:rPr>
              <a:t> column </a:t>
            </a:r>
            <a:r>
              <a:rPr lang="en-US" dirty="0" err="1">
                <a:latin typeface="Bai Jamjuree" panose="00000500000000000000" pitchFamily="2" charset="-34"/>
                <a:cs typeface="Bai Jamjuree" panose="00000500000000000000" pitchFamily="2" charset="-34"/>
              </a:rPr>
              <a:t>เป็นตัวเชื่อม</a:t>
            </a:r>
            <a:r>
              <a:rPr lang="en-US" dirty="0">
                <a:latin typeface="Bai Jamjuree" panose="00000500000000000000" pitchFamily="2" charset="-34"/>
                <a:cs typeface="Bai Jamjuree" panose="00000500000000000000" pitchFamily="2" charset="-34"/>
              </a:rPr>
              <a:t> (key) </a:t>
            </a:r>
            <a:r>
              <a:rPr lang="en-US" dirty="0" err="1">
                <a:latin typeface="Bai Jamjuree" panose="00000500000000000000" pitchFamily="2" charset="-34"/>
                <a:cs typeface="Bai Jamjuree" panose="00000500000000000000" pitchFamily="2" charset="-34"/>
              </a:rPr>
              <a:t>การเชื่อมมีหลายรูปแบบ</a:t>
            </a:r>
            <a:r>
              <a:rPr lang="en-US" dirty="0"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เช่น </a:t>
            </a:r>
            <a:r>
              <a:rPr lang="en-US" dirty="0" err="1" smtClean="0">
                <a:latin typeface="Bai Jamjuree" panose="00000500000000000000" pitchFamily="2" charset="-34"/>
                <a:cs typeface="Bai Jamjuree" panose="00000500000000000000" pitchFamily="2" charset="-34"/>
              </a:rPr>
              <a:t>left_join</a:t>
            </a:r>
            <a:endParaRPr lang="th-TH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endParaRPr lang="th-TH" b="1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th-TH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ตัวอย่าง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th-TH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การเชื่อมตาราง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gapminder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และ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country_codes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Syntax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dataA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%&gt;%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left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_join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dataB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    by = c(</a:t>
            </a:r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“</a:t>
            </a:r>
            <a:r>
              <a:rPr lang="en-US" dirty="0" err="1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columnA</a:t>
            </a:r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” = “</a:t>
            </a:r>
            <a:r>
              <a:rPr lang="en-US" dirty="0" err="1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columnB</a:t>
            </a:r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”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))</a:t>
            </a:r>
            <a:endParaRPr lang="th-TH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r="5014"/>
          <a:stretch/>
        </p:blipFill>
        <p:spPr>
          <a:xfrm>
            <a:off x="5667375" y="1309686"/>
            <a:ext cx="6402552" cy="517683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4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joins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697" y="1117225"/>
            <a:ext cx="7201905" cy="53728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1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-12700" y="2472288"/>
            <a:ext cx="12192000" cy="122341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th-TH" sz="6000" b="1" dirty="0" smtClean="0">
                <a:solidFill>
                  <a:schemeClr val="accent4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1</a:t>
            </a: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 เกริ่นนำ</a:t>
            </a:r>
            <a:endParaRPr lang="en-US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320800" y="3695700"/>
            <a:ext cx="100076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0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reshape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84" y="2065692"/>
            <a:ext cx="5620232" cy="45828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930980"/>
            <a:ext cx="4943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เป็นการจัดรูปแบบของข้อมูลซึ่งมี 2 รูปแบบ คือ</a:t>
            </a:r>
          </a:p>
          <a:p>
            <a:pPr>
              <a:lnSpc>
                <a:spcPct val="150000"/>
              </a:lnSpc>
            </a:pPr>
            <a:endParaRPr lang="th-TH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endParaRPr lang="th-TH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30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08924" y="4739462"/>
            <a:ext cx="360732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wide format</a:t>
            </a:r>
            <a:endParaRPr lang="th-TH" b="1" dirty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เป็นข้อมูลที่ตัวแปรอยู่ในแต่ละ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column </a:t>
            </a: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โดย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cell</a:t>
            </a: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ในการบอกค่า</a:t>
            </a:r>
          </a:p>
        </p:txBody>
      </p:sp>
      <p:sp>
        <p:nvSpPr>
          <p:cNvPr id="6" name="Rectangle 5"/>
          <p:cNvSpPr/>
          <p:nvPr/>
        </p:nvSpPr>
        <p:spPr>
          <a:xfrm>
            <a:off x="8447202" y="1771636"/>
            <a:ext cx="30699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long format</a:t>
            </a:r>
            <a:endParaRPr lang="th-TH" b="1" dirty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เป็นข้อมูลที่มี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column key </a:t>
            </a: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ในการบอกตัวแปร และมี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column value </a:t>
            </a: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ในการบอกค่า</a:t>
            </a:r>
          </a:p>
        </p:txBody>
      </p:sp>
    </p:spTree>
    <p:extLst>
      <p:ext uri="{BB962C8B-B14F-4D97-AF65-F5344CB8AC3E}">
        <p14:creationId xmlns:p14="http://schemas.microsoft.com/office/powerpoint/2010/main" val="312982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err="1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pivot_wider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637" y="876300"/>
            <a:ext cx="5662635" cy="56884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9314" y="983875"/>
            <a:ext cx="558618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แปลงจาก </a:t>
            </a:r>
            <a:r>
              <a:rPr lang="en-US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long format </a:t>
            </a:r>
            <a:r>
              <a:rPr lang="th-TH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เป็น </a:t>
            </a:r>
            <a:r>
              <a:rPr lang="en-US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wide format</a:t>
            </a:r>
          </a:p>
          <a:p>
            <a:endParaRPr lang="th-TH" b="1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th-TH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ตัวอย่าง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th-TH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จะทำตารางอายุ</a:t>
            </a: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คาด</a:t>
            </a:r>
            <a:r>
              <a:rPr lang="th-TH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เฉลี่ยของแต่ละประเทศรายปี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/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</a:br>
            <a:r>
              <a:rPr lang="th-TH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โดย</a:t>
            </a:r>
            <a:r>
              <a:rPr lang="th-TH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ให้ปีเป็น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column</a:t>
            </a:r>
          </a:p>
          <a:p>
            <a:pPr>
              <a:lnSpc>
                <a:spcPct val="150000"/>
              </a:lnSpc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Syntax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data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%&gt;%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pivot_wider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(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id_cols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= </a:t>
            </a:r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c(“column”, ...)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names_from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= </a:t>
            </a:r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“column”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values_from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= </a:t>
            </a:r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“column</a:t>
            </a:r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”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)</a:t>
            </a:r>
            <a:endParaRPr lang="th-TH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7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err="1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pivot_longer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002" y="867409"/>
            <a:ext cx="4411998" cy="57487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9314" y="983875"/>
            <a:ext cx="558618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แปลงจาก </a:t>
            </a:r>
            <a:r>
              <a:rPr lang="en-US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wide format </a:t>
            </a:r>
            <a:r>
              <a:rPr lang="th-TH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เป็น </a:t>
            </a:r>
            <a:r>
              <a:rPr lang="en-US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long format</a:t>
            </a:r>
          </a:p>
          <a:p>
            <a:endParaRPr lang="th-TH" b="1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th-TH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ตัวอย่าง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th-TH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จะแปลงข้อมูล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lifeExp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, pop,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gdpPercap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long format</a:t>
            </a:r>
          </a:p>
          <a:p>
            <a:pPr>
              <a:lnSpc>
                <a:spcPct val="150000"/>
              </a:lnSpc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Syntax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data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%&gt;%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pivot_longer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(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 cols = </a:t>
            </a:r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c(“column”, ...)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names_to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= </a:t>
            </a:r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“variable”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values_to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= </a:t>
            </a:r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“values</a:t>
            </a:r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”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)</a:t>
            </a:r>
            <a:endParaRPr lang="th-TH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320800" y="3695700"/>
            <a:ext cx="100076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-12700" y="2472288"/>
            <a:ext cx="12192000" cy="122341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th-TH" sz="6000" b="1" dirty="0" smtClean="0">
                <a:solidFill>
                  <a:schemeClr val="accent4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4</a:t>
            </a: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 การทำกราฟ</a:t>
            </a:r>
            <a:endParaRPr lang="en-US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4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9" y="0"/>
            <a:ext cx="9003939" cy="68580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8852170" y="0"/>
            <a:ext cx="3339830" cy="7325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การเลือกกราฟ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17540" y="842253"/>
            <a:ext cx="267092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th-TH" sz="2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เปรียบเทียบ</a:t>
            </a:r>
            <a:r>
              <a:rPr lang="en-US" sz="2400" dirty="0"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en-US" sz="2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/>
            </a:r>
            <a:br>
              <a:rPr lang="en-US" sz="2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</a:br>
            <a:r>
              <a:rPr lang="en-US" sz="2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(comparison)</a:t>
            </a:r>
          </a:p>
          <a:p>
            <a:pPr marL="514350" indent="-514350">
              <a:buAutoNum type="arabicPeriod"/>
            </a:pPr>
            <a:endParaRPr lang="th-TH" sz="2400" dirty="0" smtClean="0"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514350" indent="-514350">
              <a:buAutoNum type="arabicPeriod"/>
            </a:pPr>
            <a:r>
              <a:rPr lang="th-TH" sz="2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การ</a:t>
            </a:r>
            <a:r>
              <a:rPr lang="th-TH" sz="2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กระจาย</a:t>
            </a:r>
            <a:r>
              <a:rPr lang="en-US" sz="2400" dirty="0">
                <a:latin typeface="Bai Jamjuree" panose="00000500000000000000" pitchFamily="2" charset="-34"/>
                <a:cs typeface="Bai Jamjuree" panose="00000500000000000000" pitchFamily="2" charset="-34"/>
              </a:rPr>
              <a:t/>
            </a:r>
            <a:br>
              <a:rPr lang="en-US" sz="2400" dirty="0">
                <a:latin typeface="Bai Jamjuree" panose="00000500000000000000" pitchFamily="2" charset="-34"/>
                <a:cs typeface="Bai Jamjuree" panose="00000500000000000000" pitchFamily="2" charset="-34"/>
              </a:rPr>
            </a:br>
            <a:r>
              <a:rPr lang="en-US" sz="2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(Distribution)</a:t>
            </a:r>
          </a:p>
          <a:p>
            <a:pPr marL="514350" indent="-514350">
              <a:buAutoNum type="arabicPeriod"/>
            </a:pPr>
            <a:endParaRPr lang="en-US" sz="2400" dirty="0" smtClean="0"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514350" indent="-514350">
              <a:buAutoNum type="arabicPeriod"/>
            </a:pPr>
            <a:r>
              <a:rPr lang="th-TH" sz="2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องค์ประกอบ</a:t>
            </a:r>
            <a:r>
              <a:rPr lang="en-US" sz="2400" dirty="0"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en-US" sz="2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/>
            </a:r>
            <a:br>
              <a:rPr lang="en-US" sz="2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</a:br>
            <a:r>
              <a:rPr lang="en-US" sz="2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(Composition)</a:t>
            </a:r>
          </a:p>
          <a:p>
            <a:pPr marL="514350" indent="-514350">
              <a:buAutoNum type="arabicPeriod"/>
            </a:pPr>
            <a:endParaRPr lang="th-TH" sz="2400" dirty="0" smtClean="0"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514350" indent="-514350">
              <a:buAutoNum type="arabicPeriod"/>
            </a:pPr>
            <a:r>
              <a:rPr lang="th-TH" sz="2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ความสัมพันธ์</a:t>
            </a:r>
            <a:r>
              <a:rPr lang="en-US" sz="2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br>
              <a:rPr lang="en-US" sz="2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</a:br>
            <a:r>
              <a:rPr lang="en-US" sz="2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(Relationship)</a:t>
            </a:r>
            <a:endParaRPr lang="th-TH" sz="2400" dirty="0" smtClean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852170" y="5450506"/>
            <a:ext cx="29132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ที่มา</a:t>
            </a:r>
            <a:r>
              <a:rPr lang="en-US" sz="1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: https://education.microsoft.com/en-us/course/0a60e</a:t>
            </a:r>
            <a:r>
              <a:rPr lang="en-US" sz="1400" dirty="0">
                <a:latin typeface="Bai Jamjuree" panose="00000500000000000000" pitchFamily="2" charset="-34"/>
                <a:cs typeface="Bai Jamjuree" panose="00000500000000000000" pitchFamily="2" charset="-34"/>
              </a:rPr>
              <a:t>eb6/1</a:t>
            </a:r>
          </a:p>
        </p:txBody>
      </p:sp>
      <p:sp>
        <p:nvSpPr>
          <p:cNvPr id="6" name="Rectangle 5"/>
          <p:cNvSpPr/>
          <p:nvPr/>
        </p:nvSpPr>
        <p:spPr>
          <a:xfrm>
            <a:off x="7736114" y="188686"/>
            <a:ext cx="950686" cy="1001939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01279" y="1699260"/>
            <a:ext cx="895714" cy="1053465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55164" y="5562600"/>
            <a:ext cx="841829" cy="982805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34118" y="137160"/>
            <a:ext cx="1899781" cy="118364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2577" y="2160905"/>
            <a:ext cx="1096023" cy="975995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0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ggplot2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5" name="Flowchart: Decision 4"/>
          <p:cNvSpPr/>
          <p:nvPr/>
        </p:nvSpPr>
        <p:spPr>
          <a:xfrm>
            <a:off x="9417957" y="2734735"/>
            <a:ext cx="2527300" cy="1155700"/>
          </a:xfrm>
          <a:prstGeom prst="flowChartDecision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ecision 6"/>
          <p:cNvSpPr/>
          <p:nvPr/>
        </p:nvSpPr>
        <p:spPr>
          <a:xfrm>
            <a:off x="9417957" y="2319189"/>
            <a:ext cx="2527300" cy="115570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ecision 7"/>
          <p:cNvSpPr/>
          <p:nvPr/>
        </p:nvSpPr>
        <p:spPr>
          <a:xfrm>
            <a:off x="9417957" y="1965626"/>
            <a:ext cx="2527300" cy="1155700"/>
          </a:xfrm>
          <a:prstGeom prst="flowChartDecision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34108" y="223232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rgbClr val="7030A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Geometries</a:t>
            </a:r>
            <a:endParaRPr lang="en-US" sz="2400" b="1" dirty="0">
              <a:solidFill>
                <a:srgbClr val="7030A0"/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30288" y="2642496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rgbClr val="2F5597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Aesthetics</a:t>
            </a:r>
            <a:endParaRPr lang="en-US" sz="2400" b="1" dirty="0">
              <a:solidFill>
                <a:srgbClr val="2F5597"/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31176" y="3059343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rgbClr val="203864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Data</a:t>
            </a:r>
            <a:endParaRPr lang="en-US" sz="2400" b="1" dirty="0">
              <a:solidFill>
                <a:srgbClr val="203864"/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8394" y="1018882"/>
            <a:ext cx="11526863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ggplot2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 แพกเกจ สำหรับทำกราฟที่เป็นที่นิยม</a:t>
            </a: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ใช้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concept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ที่เรียกว่า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The Grammar of Graphics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8394" y="3257338"/>
            <a:ext cx="1152686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ggplot2 </a:t>
            </a:r>
            <a:r>
              <a:rPr lang="th-TH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เบื้องต้น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การสร้างกราฟ คือ การเชื่อมโยง ตัวแปร (ข้อมูล) กับการแสดงผล </a:t>
            </a:r>
            <a:r>
              <a:rPr lang="th-TH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(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Aesthetic mapping)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กำหนดรูปแบบการแสดงผล </a:t>
            </a:r>
            <a:r>
              <a:rPr lang="en-US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geoms</a:t>
            </a:r>
            <a:r>
              <a:rPr lang="th-TH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เช่น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กราฟเส้น กราฟแท่ง</a:t>
            </a: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สร้างกราฟเป็นชั้น 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(layers)</a:t>
            </a:r>
            <a:r>
              <a:rPr lang="th-TH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ซ้อนไปเรื่อยๆ</a:t>
            </a: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Bar Chart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75" y="1043991"/>
            <a:ext cx="7396733" cy="52095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21" y="1214292"/>
            <a:ext cx="4299881" cy="225280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3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Line Chart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2" y="1178351"/>
            <a:ext cx="5172515" cy="18745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987" y="1271463"/>
            <a:ext cx="6693176" cy="469764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4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Histogram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215" y="1286295"/>
            <a:ext cx="6663310" cy="47053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39" y="1357460"/>
            <a:ext cx="4708777" cy="16915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9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err="1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Treemap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529" y="1116532"/>
            <a:ext cx="6710471" cy="472479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5831" y="5710019"/>
            <a:ext cx="3983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install.packages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treemapify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th-TH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library(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treemapify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09" y="1233264"/>
            <a:ext cx="5189001" cy="308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6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รูปแบบของการวิเคราะห์ข้อมูล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686" y="1055100"/>
            <a:ext cx="9607853" cy="499907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59978" y="6356350"/>
            <a:ext cx="3286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ที่มา</a:t>
            </a:r>
            <a:r>
              <a:rPr lang="en-US" sz="1400" dirty="0">
                <a:latin typeface="Bai Jamjuree" panose="00000500000000000000" pitchFamily="2" charset="-34"/>
                <a:cs typeface="Bai Jamjuree" panose="00000500000000000000" pitchFamily="2" charset="-34"/>
              </a:rPr>
              <a:t>: Data Science Academy </a:t>
            </a:r>
            <a:r>
              <a:rPr lang="en-US" sz="1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Thailand</a:t>
            </a:r>
            <a:endParaRPr lang="en-US" sz="14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6043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207" y="1067197"/>
            <a:ext cx="7273757" cy="5153172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Scatter </a:t>
            </a: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Plot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47" y="1067197"/>
            <a:ext cx="4419983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4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save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9314" y="983875"/>
            <a:ext cx="38379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save plot </a:t>
            </a:r>
            <a:r>
              <a:rPr lang="th-TH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เป็นไฟล์ </a:t>
            </a:r>
            <a:r>
              <a:rPr lang="en-US" dirty="0" err="1" smtClean="0">
                <a:latin typeface="Bai Jamjuree" panose="00000500000000000000" pitchFamily="2" charset="-34"/>
                <a:cs typeface="Bai Jamjuree" panose="00000500000000000000" pitchFamily="2" charset="-34"/>
              </a:rPr>
              <a:t>png</a:t>
            </a:r>
            <a:endParaRPr lang="en-US" dirty="0" smtClean="0"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Syntax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ggplot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(...)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ggsave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(</a:t>
            </a:r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“filename.png”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    width =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7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    height = </a:t>
            </a:r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5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Bai Jamjuree" panose="00000500000000000000" pitchFamily="2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26" y="1285605"/>
            <a:ext cx="6113102" cy="554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826" y="2217013"/>
            <a:ext cx="5387807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4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320800" y="3695700"/>
            <a:ext cx="100076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-12700" y="2472288"/>
            <a:ext cx="12192000" cy="122341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th-TH" sz="6000" b="1" dirty="0" smtClean="0">
                <a:solidFill>
                  <a:schemeClr val="accent4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ขอบคุณครับ</a:t>
            </a:r>
            <a:endParaRPr lang="en-US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9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รูปแบบของการวิเคราะห์ข้อมูล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939" y="997491"/>
            <a:ext cx="8371661" cy="514680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9978" y="6356350"/>
            <a:ext cx="3286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ที่มา</a:t>
            </a:r>
            <a:r>
              <a:rPr lang="en-US" sz="1400" dirty="0">
                <a:latin typeface="Bai Jamjuree" panose="00000500000000000000" pitchFamily="2" charset="-34"/>
                <a:cs typeface="Bai Jamjuree" panose="00000500000000000000" pitchFamily="2" charset="-34"/>
              </a:rPr>
              <a:t>: Data Science Academy </a:t>
            </a:r>
            <a:r>
              <a:rPr lang="en-US" sz="1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Thailand</a:t>
            </a:r>
            <a:endParaRPr lang="en-US" sz="14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284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รูปแบบของการวิเคราะห์ข้อมูล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555" y="1026241"/>
            <a:ext cx="8006545" cy="52311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9978" y="6356350"/>
            <a:ext cx="3286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ที่มา</a:t>
            </a:r>
            <a:r>
              <a:rPr lang="en-US" sz="1400" dirty="0">
                <a:latin typeface="Bai Jamjuree" panose="00000500000000000000" pitchFamily="2" charset="-34"/>
                <a:cs typeface="Bai Jamjuree" panose="00000500000000000000" pitchFamily="2" charset="-34"/>
              </a:rPr>
              <a:t>: Data Science Academy </a:t>
            </a:r>
            <a:r>
              <a:rPr lang="en-US" sz="1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Thailand</a:t>
            </a:r>
            <a:endParaRPr lang="en-US" sz="14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6120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รูปแบบของการวิเคราะห์ข้อมูล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545" y="1017077"/>
            <a:ext cx="7266755" cy="530378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9978" y="6356350"/>
            <a:ext cx="3286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ที่มา</a:t>
            </a:r>
            <a:r>
              <a:rPr lang="en-US" sz="1400" dirty="0">
                <a:latin typeface="Bai Jamjuree" panose="00000500000000000000" pitchFamily="2" charset="-34"/>
                <a:cs typeface="Bai Jamjuree" panose="00000500000000000000" pitchFamily="2" charset="-34"/>
              </a:rPr>
              <a:t>: Data Science Academy </a:t>
            </a:r>
            <a:r>
              <a:rPr lang="en-US" sz="1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Thailand</a:t>
            </a:r>
            <a:endParaRPr lang="en-US" sz="14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6507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รูปแบบของการวิเคราะห์ข้อมูล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134" y="840129"/>
            <a:ext cx="7177603" cy="542508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9978" y="6356350"/>
            <a:ext cx="3286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ที่มา</a:t>
            </a:r>
            <a:r>
              <a:rPr lang="en-US" sz="1400" dirty="0">
                <a:latin typeface="Bai Jamjuree" panose="00000500000000000000" pitchFamily="2" charset="-34"/>
                <a:cs typeface="Bai Jamjuree" panose="00000500000000000000" pitchFamily="2" charset="-34"/>
              </a:rPr>
              <a:t>: Data Science Academy </a:t>
            </a:r>
            <a:r>
              <a:rPr lang="en-US" sz="1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Thailand</a:t>
            </a:r>
            <a:endParaRPr lang="en-US" sz="14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4925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th-TH" sz="3200" b="1" dirty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ขั้นตอนวิเคราะห์</a:t>
            </a: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ข้อมูล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404360" y="1143000"/>
            <a:ext cx="5029200" cy="51358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573518" y="3337401"/>
            <a:ext cx="1404594" cy="85350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จัดรูปแบบ</a:t>
            </a:r>
          </a:p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Tidy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6627" y="3337402"/>
            <a:ext cx="1404594" cy="85350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นำเข้า</a:t>
            </a:r>
          </a:p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Import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68393" y="3337402"/>
            <a:ext cx="1404594" cy="85350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แปลง</a:t>
            </a:r>
          </a:p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Transform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674176" y="2170051"/>
            <a:ext cx="1404594" cy="85350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ทำกราฟ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Visualize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98383" y="4265352"/>
            <a:ext cx="1404594" cy="85350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วิเคราะห์</a:t>
            </a:r>
          </a:p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Model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247525" y="3284185"/>
            <a:ext cx="1719174" cy="85350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นำเสนอ</a:t>
            </a:r>
          </a:p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Communicate</a:t>
            </a:r>
          </a:p>
        </p:txBody>
      </p:sp>
      <p:cxnSp>
        <p:nvCxnSpPr>
          <p:cNvPr id="11" name="Straight Arrow Connector 10"/>
          <p:cNvCxnSpPr>
            <a:stCxn id="6" idx="3"/>
            <a:endCxn id="5" idx="1"/>
          </p:cNvCxnSpPr>
          <p:nvPr/>
        </p:nvCxnSpPr>
        <p:spPr>
          <a:xfrm flipV="1">
            <a:off x="1871221" y="3764156"/>
            <a:ext cx="702297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7" idx="1"/>
          </p:cNvCxnSpPr>
          <p:nvPr/>
        </p:nvCxnSpPr>
        <p:spPr>
          <a:xfrm>
            <a:off x="3978112" y="3764156"/>
            <a:ext cx="790281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3"/>
            <a:endCxn id="10" idx="1"/>
          </p:cNvCxnSpPr>
          <p:nvPr/>
        </p:nvCxnSpPr>
        <p:spPr>
          <a:xfrm>
            <a:off x="9433560" y="3710940"/>
            <a:ext cx="813965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7" idx="0"/>
            <a:endCxn id="8" idx="1"/>
          </p:cNvCxnSpPr>
          <p:nvPr/>
        </p:nvCxnSpPr>
        <p:spPr>
          <a:xfrm rot="5400000" flipH="1" flipV="1">
            <a:off x="5702135" y="2365361"/>
            <a:ext cx="740596" cy="1203486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9" idx="0"/>
          </p:cNvCxnSpPr>
          <p:nvPr/>
        </p:nvCxnSpPr>
        <p:spPr>
          <a:xfrm rot="16200000" flipH="1">
            <a:off x="6967681" y="3432353"/>
            <a:ext cx="1241792" cy="42420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9" idx="1"/>
            <a:endCxn id="7" idx="2"/>
          </p:cNvCxnSpPr>
          <p:nvPr/>
        </p:nvCxnSpPr>
        <p:spPr>
          <a:xfrm rot="10800000">
            <a:off x="5470691" y="4190911"/>
            <a:ext cx="1627693" cy="501196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768393" y="5628626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 smtClean="0">
                <a:solidFill>
                  <a:srgbClr val="FF000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ทำความเข้าใจ </a:t>
            </a:r>
            <a:r>
              <a:rPr lang="en-US" sz="2400" dirty="0" smtClean="0">
                <a:solidFill>
                  <a:srgbClr val="FF000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Explore</a:t>
            </a:r>
            <a:endParaRPr lang="en-US" sz="2400" dirty="0">
              <a:solidFill>
                <a:srgbClr val="FF0000"/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946" y="137538"/>
            <a:ext cx="1939503" cy="290634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8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1160</Words>
  <Application>Microsoft Office PowerPoint</Application>
  <PresentationFormat>Widescreen</PresentationFormat>
  <Paragraphs>334</Paragraphs>
  <Slides>42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Athiti</vt:lpstr>
      <vt:lpstr>Bai Jamjuree</vt:lpstr>
      <vt:lpstr>Calibri</vt:lpstr>
      <vt:lpstr>Calibri Light</vt:lpstr>
      <vt:lpstr>Consolas</vt:lpstr>
      <vt:lpstr>Cordia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Acer</cp:lastModifiedBy>
  <cp:revision>207</cp:revision>
  <dcterms:created xsi:type="dcterms:W3CDTF">2021-02-08T01:40:11Z</dcterms:created>
  <dcterms:modified xsi:type="dcterms:W3CDTF">2021-09-02T08:22:40Z</dcterms:modified>
</cp:coreProperties>
</file>